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nlada\Downloads\&#3588;&#3623;&#3634;&#3617;&#3594;&#3640;&#3585;&#3649;&#3612;&#3621;&#3585;&#3604;&#3607;&#3633;&#3610;%201-2564cod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nlada\Downloads\&#3588;&#3623;&#3634;&#3617;&#3594;&#3640;&#3585;&#3649;&#3612;&#3621;&#3585;&#3604;&#3607;&#3633;&#3610;%201-2564code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nlada\Downloads\&#3588;&#3623;&#3634;&#3617;&#3594;&#3640;&#3585;&#3649;&#3612;&#3621;&#3585;&#3604;&#3607;&#3633;&#3610;%201-2564code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nlada\Downloads\&#3588;&#3623;&#3634;&#3617;&#3594;&#3640;&#3585;&#3649;&#3612;&#3621;&#3585;&#3604;&#3607;&#3633;&#3610;%201-2564code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nlada\Downloads\&#3588;&#3623;&#3634;&#3617;&#3594;&#3640;&#3585;&#3649;&#3612;&#3621;&#3585;&#3604;&#3607;&#3633;&#3610;%201-2564code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\Desktop\&#3648;&#3607;&#3637;&#3618;&#3610;&#3648;&#3588;&#3637;&#3618;&#3591;&#3629;&#3633;&#3588;&#3619;&#3634;&#3588;&#3623;&#3634;&#3617;&#3594;&#3640;&#3585;&#3649;&#3612;&#3621;&#3585;&#3604;&#3607;&#3633;&#3610;%20&#3611;&#3637;%202562-256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\Desktop\&#3648;&#3607;&#3637;&#3618;&#3610;&#3648;&#3588;&#3637;&#3618;&#3591;&#3629;&#3633;&#3588;&#3619;&#3634;&#3588;&#3623;&#3634;&#3617;&#3594;&#3640;&#3585;&#3649;&#3612;&#3621;&#3585;&#3604;&#3607;&#3633;&#3610;%20&#3611;&#3637;%202562-256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SH\Desktop\&#3648;&#3607;&#3637;&#3618;&#3610;&#3648;&#3588;&#3637;&#3618;&#3591;&#3629;&#3633;&#3588;&#3619;&#3634;&#3588;&#3623;&#3634;&#3617;&#3594;&#3640;&#3585;&#3649;&#3612;&#3621;&#3585;&#3604;&#3607;&#3633;&#3610;%20&#3611;&#3637;%202562-256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/>
              <a:t>จำนวนความชุกแผลกดทับ รพ.ระดับ </a:t>
            </a:r>
            <a:r>
              <a:rPr lang="en-US" sz="2400" b="1" dirty="0"/>
              <a:t>S,M,L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'[ความชุกแผลกดทับ 1-2564code.xls]SML'!$B$3:$B$4</c:f>
              <c:strCache>
                <c:ptCount val="2"/>
                <c:pt idx="0">
                  <c:v>จำนวนผู้ป่วยสำรวจ</c:v>
                </c:pt>
                <c:pt idx="1">
                  <c:v>ทั้งหมด (คน)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1-2564code.xls]SML'!$B$5:$B$7</c:f>
              <c:numCache>
                <c:formatCode>General</c:formatCode>
                <c:ptCount val="3"/>
                <c:pt idx="0">
                  <c:v>1059</c:v>
                </c:pt>
                <c:pt idx="1">
                  <c:v>3169</c:v>
                </c:pt>
                <c:pt idx="2">
                  <c:v>2458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12-400F-A6CE-F27684C2E2FA}"/>
            </c:ext>
          </c:extLst>
        </c:ser>
        <c:ser>
          <c:idx val="1"/>
          <c:order val="1"/>
          <c:tx>
            <c:strRef>
              <c:f>'[ความชุกแผลกดทับ 1-2564code.xls]SML'!$C$3:$C$4</c:f>
              <c:strCache>
                <c:ptCount val="2"/>
                <c:pt idx="0">
                  <c:v>จำนวนผู้ป่วยที่มี </c:v>
                </c:pt>
                <c:pt idx="1">
                  <c:v>แผลกดทับทั้งหมด(คน)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1-2564code.xls]SML'!$C$5:$C$7</c:f>
              <c:numCache>
                <c:formatCode>General</c:formatCode>
                <c:ptCount val="3"/>
                <c:pt idx="0">
                  <c:v>124</c:v>
                </c:pt>
                <c:pt idx="1">
                  <c:v>300</c:v>
                </c:pt>
                <c:pt idx="2">
                  <c:v>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12-400F-A6CE-F27684C2E2FA}"/>
            </c:ext>
          </c:extLst>
        </c:ser>
        <c:ser>
          <c:idx val="2"/>
          <c:order val="2"/>
          <c:tx>
            <c:strRef>
              <c:f>'[ความชุกแผลกดทับ 1-2564code.xls]SML'!$D$3:$D$4</c:f>
              <c:strCache>
                <c:ptCount val="2"/>
                <c:pt idx="0">
                  <c:v>จำนวนผู้ป่วยที่มี </c:v>
                </c:pt>
                <c:pt idx="1">
                  <c:v>แผลกดทับหลังAdmit (คน)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1-2564code.xls]SML'!$D$5:$D$7</c:f>
              <c:numCache>
                <c:formatCode>General</c:formatCode>
                <c:ptCount val="3"/>
                <c:pt idx="0">
                  <c:v>47</c:v>
                </c:pt>
                <c:pt idx="1">
                  <c:v>154</c:v>
                </c:pt>
                <c:pt idx="2">
                  <c:v>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12-400F-A6CE-F27684C2E2FA}"/>
            </c:ext>
          </c:extLst>
        </c:ser>
        <c:ser>
          <c:idx val="3"/>
          <c:order val="3"/>
          <c:tx>
            <c:strRef>
              <c:f>'[ความชุกแผลกดทับ 1-2564code.xls]SML'!$E$3:$E$4</c:f>
              <c:strCache>
                <c:ptCount val="2"/>
                <c:pt idx="0">
                  <c:v>MDRPI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1-2564code.xls]SML'!$E$5:$E$7</c:f>
              <c:numCache>
                <c:formatCode>General</c:formatCode>
                <c:ptCount val="3"/>
                <c:pt idx="0">
                  <c:v>5</c:v>
                </c:pt>
                <c:pt idx="1">
                  <c:v>34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A12-400F-A6CE-F27684C2E2FA}"/>
            </c:ext>
          </c:extLst>
        </c:ser>
        <c:ser>
          <c:idx val="4"/>
          <c:order val="4"/>
          <c:tx>
            <c:strRef>
              <c:f>'[ความชุกแผลกดทับ 1-2564code.xls]SML'!$F$3:$F$4</c:f>
              <c:strCache>
                <c:ptCount val="2"/>
                <c:pt idx="0">
                  <c:v>MMPI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1-2564code.xls]SML'!$F$5:$F$7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A12-400F-A6CE-F27684C2E2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69961936"/>
        <c:axId val="-669967920"/>
        <c:axId val="0"/>
      </c:bar3DChart>
      <c:catAx>
        <c:axId val="-66996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67920"/>
        <c:crosses val="autoZero"/>
        <c:auto val="1"/>
        <c:lblAlgn val="ctr"/>
        <c:lblOffset val="100"/>
        <c:noMultiLvlLbl val="0"/>
      </c:catAx>
      <c:valAx>
        <c:axId val="-669967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61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/>
              <a:t>อัตราความชุกแผลกดทับ รพ.ระดับ </a:t>
            </a:r>
            <a:r>
              <a:rPr lang="en-US"/>
              <a:t>S,M,L</a:t>
            </a:r>
            <a:endParaRPr lang="th-TH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'[ความชุกแผลกดทับ 1-2564code.xls]SML'!$G$3:$G$4</c:f>
              <c:strCache>
                <c:ptCount val="2"/>
                <c:pt idx="0">
                  <c:v>ร้อยละ</c:v>
                </c:pt>
                <c:pt idx="1">
                  <c:v>PI 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1-2564code.xls]SML'!$G$5:$G$7</c:f>
              <c:numCache>
                <c:formatCode>General</c:formatCode>
                <c:ptCount val="3"/>
                <c:pt idx="0">
                  <c:v>11.71</c:v>
                </c:pt>
                <c:pt idx="1">
                  <c:v>9.4700000000000006</c:v>
                </c:pt>
                <c:pt idx="2">
                  <c:v>5.29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8C-41C9-9A87-36467BD1C661}"/>
            </c:ext>
          </c:extLst>
        </c:ser>
        <c:ser>
          <c:idx val="1"/>
          <c:order val="1"/>
          <c:tx>
            <c:strRef>
              <c:f>'[ความชุกแผลกดทับ 1-2564code.xls]SML'!$H$3:$H$4</c:f>
              <c:strCache>
                <c:ptCount val="2"/>
                <c:pt idx="0">
                  <c:v>ร้อยละ</c:v>
                </c:pt>
                <c:pt idx="1">
                  <c:v>PI เกิดหลัง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1-2564code.xls]SML'!$H$5:$H$7</c:f>
              <c:numCache>
                <c:formatCode>General</c:formatCode>
                <c:ptCount val="3"/>
                <c:pt idx="0" formatCode="0.00">
                  <c:v>4.4400000000000004</c:v>
                </c:pt>
                <c:pt idx="1">
                  <c:v>4.8600000000000003</c:v>
                </c:pt>
                <c:pt idx="2">
                  <c:v>3.17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8C-41C9-9A87-36467BD1C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69961392"/>
        <c:axId val="-669971728"/>
        <c:axId val="0"/>
      </c:bar3DChart>
      <c:catAx>
        <c:axId val="-669961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71728"/>
        <c:crosses val="autoZero"/>
        <c:auto val="1"/>
        <c:lblAlgn val="ctr"/>
        <c:lblOffset val="100"/>
        <c:noMultiLvlLbl val="0"/>
      </c:catAx>
      <c:valAx>
        <c:axId val="-669971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61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/>
              <a:t>อัตราความชุกแผลกดทับ รพ.ระดับ </a:t>
            </a:r>
            <a:r>
              <a:rPr lang="en-US" sz="2400" b="1" dirty="0"/>
              <a:t>S,M,L</a:t>
            </a:r>
            <a:endParaRPr lang="th-TH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'[ความชุกแผลกดทับ 1-2564code.xls]SML'!$G$3:$G$4</c:f>
              <c:strCache>
                <c:ptCount val="2"/>
                <c:pt idx="0">
                  <c:v>ร้อยละ</c:v>
                </c:pt>
                <c:pt idx="1">
                  <c:v>PI 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888888888889399E-3"/>
                  <c:y val="-3.3455212163999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111111111111112E-2"/>
                  <c:y val="-3.3455212163999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888888888888788E-2"/>
                  <c:y val="-4.540350222257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1-2564code.xls]SML'!$G$5:$G$7</c:f>
              <c:numCache>
                <c:formatCode>General</c:formatCode>
                <c:ptCount val="3"/>
                <c:pt idx="0">
                  <c:v>11.71</c:v>
                </c:pt>
                <c:pt idx="1">
                  <c:v>9.4700000000000006</c:v>
                </c:pt>
                <c:pt idx="2">
                  <c:v>5.29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8C-41C9-9A87-36467BD1C661}"/>
            </c:ext>
          </c:extLst>
        </c:ser>
        <c:ser>
          <c:idx val="1"/>
          <c:order val="1"/>
          <c:tx>
            <c:strRef>
              <c:f>'[ความชุกแผลกดทับ 1-2564code.xls]SML'!$H$3:$H$4</c:f>
              <c:strCache>
                <c:ptCount val="2"/>
                <c:pt idx="0">
                  <c:v>ร้อยละ</c:v>
                </c:pt>
                <c:pt idx="1">
                  <c:v>PI เกิดหลัง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833333333333284E-2"/>
                  <c:y val="-4.0624186199141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61111111111111E-2"/>
                  <c:y val="-3.5844870175713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055555555555453E-2"/>
                  <c:y val="-2.3896580117142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1-2564code.xls]SML'!$H$5:$H$7</c:f>
              <c:numCache>
                <c:formatCode>General</c:formatCode>
                <c:ptCount val="3"/>
                <c:pt idx="0" formatCode="0.00">
                  <c:v>4.4400000000000004</c:v>
                </c:pt>
                <c:pt idx="1">
                  <c:v>4.8600000000000003</c:v>
                </c:pt>
                <c:pt idx="2">
                  <c:v>3.17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8C-41C9-9A87-36467BD1C6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69959216"/>
        <c:axId val="-669965744"/>
        <c:axId val="0"/>
      </c:bar3DChart>
      <c:catAx>
        <c:axId val="-66995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65744"/>
        <c:crosses val="autoZero"/>
        <c:auto val="1"/>
        <c:lblAlgn val="ctr"/>
        <c:lblOffset val="100"/>
        <c:noMultiLvlLbl val="0"/>
      </c:catAx>
      <c:valAx>
        <c:axId val="-669965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59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600"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/>
              <a:t>จำนวนความชุก</a:t>
            </a:r>
            <a:r>
              <a:rPr lang="en-US" sz="2400" b="1" dirty="0"/>
              <a:t> IAD </a:t>
            </a:r>
            <a:r>
              <a:rPr lang="th-TH" sz="2400" b="1" dirty="0"/>
              <a:t>รพ.ระดับ </a:t>
            </a:r>
            <a:r>
              <a:rPr lang="en-US" sz="2400" b="1" dirty="0"/>
              <a:t>S,M,L</a:t>
            </a:r>
            <a:endParaRPr lang="th-TH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'[ความชุกแผลกดทับ 1-2564code.xls]SML'!$B$3:$B$4</c:f>
              <c:strCache>
                <c:ptCount val="2"/>
                <c:pt idx="0">
                  <c:v>จำนวนผู้ป่วยสำรวจ</c:v>
                </c:pt>
                <c:pt idx="1">
                  <c:v>ทั้งหมด (คน)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1-2564code.xls]SML'!$B$5:$B$7</c:f>
              <c:numCache>
                <c:formatCode>General</c:formatCode>
                <c:ptCount val="3"/>
                <c:pt idx="0">
                  <c:v>1059</c:v>
                </c:pt>
                <c:pt idx="1">
                  <c:v>3169</c:v>
                </c:pt>
                <c:pt idx="2">
                  <c:v>2458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CB-4FFC-BA86-9BCA412B6858}"/>
            </c:ext>
          </c:extLst>
        </c:ser>
        <c:ser>
          <c:idx val="1"/>
          <c:order val="1"/>
          <c:tx>
            <c:strRef>
              <c:f>'[ความชุกแผลกดทับ 1-2564code.xls]SML'!$I$3:$I$4</c:f>
              <c:strCache>
                <c:ptCount val="2"/>
                <c:pt idx="0">
                  <c:v>จำนวนผู้ป่วยที่มี </c:v>
                </c:pt>
                <c:pt idx="1">
                  <c:v>IAD ทั้งหมด(คน)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1-2564code.xls]SML'!$I$5:$I$7</c:f>
              <c:numCache>
                <c:formatCode>General</c:formatCode>
                <c:ptCount val="3"/>
                <c:pt idx="0">
                  <c:v>13</c:v>
                </c:pt>
                <c:pt idx="1">
                  <c:v>116</c:v>
                </c:pt>
                <c:pt idx="2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CB-4FFC-BA86-9BCA412B6858}"/>
            </c:ext>
          </c:extLst>
        </c:ser>
        <c:ser>
          <c:idx val="2"/>
          <c:order val="2"/>
          <c:tx>
            <c:strRef>
              <c:f>'[ความชุกแผลกดทับ 1-2564code.xls]SML'!$J$3:$J$4</c:f>
              <c:strCache>
                <c:ptCount val="2"/>
                <c:pt idx="0">
                  <c:v>จำนวนผู้ป่วยที่มี </c:v>
                </c:pt>
                <c:pt idx="1">
                  <c:v>IAD หลังAdmit (คน)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1-2564code.xls]SML'!$J$5:$J$7</c:f>
              <c:numCache>
                <c:formatCode>General</c:formatCode>
                <c:ptCount val="3"/>
                <c:pt idx="0">
                  <c:v>11</c:v>
                </c:pt>
                <c:pt idx="1">
                  <c:v>103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CB-4FFC-BA86-9BCA412B68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69963568"/>
        <c:axId val="-669974448"/>
        <c:axId val="0"/>
      </c:bar3DChart>
      <c:catAx>
        <c:axId val="-66996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74448"/>
        <c:crosses val="autoZero"/>
        <c:auto val="1"/>
        <c:lblAlgn val="ctr"/>
        <c:lblOffset val="100"/>
        <c:noMultiLvlLbl val="0"/>
      </c:catAx>
      <c:valAx>
        <c:axId val="-66997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99635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/>
              <a:t>อัตราความชุก </a:t>
            </a:r>
            <a:r>
              <a:rPr lang="en-US" sz="2400" b="1" dirty="0"/>
              <a:t>IAD </a:t>
            </a:r>
            <a:r>
              <a:rPr lang="th-TH" sz="2400" b="1" dirty="0"/>
              <a:t>รพ.ระดับ </a:t>
            </a:r>
            <a:r>
              <a:rPr lang="en-US" sz="2400" b="1" dirty="0"/>
              <a:t>S,M,L</a:t>
            </a:r>
            <a:endParaRPr lang="th-TH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'[ความชุกแผลกดทับ 1-2564code.xls]SML'!$B$3:$B$4</c:f>
              <c:strCache>
                <c:ptCount val="2"/>
                <c:pt idx="0">
                  <c:v>จำนวนผู้ป่วยสำรวจ</c:v>
                </c:pt>
                <c:pt idx="1">
                  <c:v>ทั้งหมด (คน)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1-2564code.xls]SML'!$B$5:$B$7</c:f>
              <c:numCache>
                <c:formatCode>General</c:formatCode>
                <c:ptCount val="3"/>
                <c:pt idx="0">
                  <c:v>1059</c:v>
                </c:pt>
                <c:pt idx="1">
                  <c:v>3169</c:v>
                </c:pt>
                <c:pt idx="2">
                  <c:v>2458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DF-4CB0-A2A5-98887B836DE0}"/>
            </c:ext>
          </c:extLst>
        </c:ser>
        <c:ser>
          <c:idx val="1"/>
          <c:order val="1"/>
          <c:tx>
            <c:strRef>
              <c:f>'[ความชุกแผลกดทับ 1-2564code.xls]SML'!$K$3:$K$4</c:f>
              <c:strCache>
                <c:ptCount val="2"/>
                <c:pt idx="0">
                  <c:v>ร้อยละ</c:v>
                </c:pt>
                <c:pt idx="1">
                  <c:v>IAD ทั้งหมด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1-2564code.xls]SML'!$K$5:$K$7</c:f>
              <c:numCache>
                <c:formatCode>General</c:formatCode>
                <c:ptCount val="3"/>
                <c:pt idx="0">
                  <c:v>1.23</c:v>
                </c:pt>
                <c:pt idx="1">
                  <c:v>3.66</c:v>
                </c:pt>
                <c:pt idx="2">
                  <c:v>2.48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DF-4CB0-A2A5-98887B836DE0}"/>
            </c:ext>
          </c:extLst>
        </c:ser>
        <c:ser>
          <c:idx val="2"/>
          <c:order val="2"/>
          <c:tx>
            <c:strRef>
              <c:f>'[ความชุกแผลกดทับ 1-2564code.xls]SML'!$L$3:$L$4</c:f>
              <c:strCache>
                <c:ptCount val="2"/>
                <c:pt idx="0">
                  <c:v>ร้อยละ</c:v>
                </c:pt>
                <c:pt idx="1">
                  <c:v>IAD เกิดหลัง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ngsanaUPC" panose="02020603050405020304" pitchFamily="18" charset="-34"/>
                    <a:ea typeface="+mn-ea"/>
                    <a:cs typeface="AngsanaUPC" panose="02020603050405020304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'[ความชุกแผลกดทับ 1-2564code.xls]SML'!$A$5:$A$7</c:f>
              <c:strCache>
                <c:ptCount val="3"/>
                <c:pt idx="0">
                  <c:v>S</c:v>
                </c:pt>
                <c:pt idx="1">
                  <c:v>M</c:v>
                </c:pt>
                <c:pt idx="2">
                  <c:v>L</c:v>
                </c:pt>
              </c:strCache>
            </c:strRef>
          </c:cat>
          <c:val>
            <c:numRef>
              <c:f>'[ความชุกแผลกดทับ 1-2564code.xls]SML'!$L$5:$L$7</c:f>
              <c:numCache>
                <c:formatCode>General</c:formatCode>
                <c:ptCount val="3"/>
                <c:pt idx="0">
                  <c:v>1.04</c:v>
                </c:pt>
                <c:pt idx="1">
                  <c:v>3.25</c:v>
                </c:pt>
                <c:pt idx="2">
                  <c:v>1.34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4DF-4CB0-A2A5-98887B836D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64120576"/>
        <c:axId val="-908031536"/>
        <c:axId val="0"/>
      </c:bar3DChart>
      <c:catAx>
        <c:axId val="-6641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908031536"/>
        <c:crosses val="autoZero"/>
        <c:auto val="1"/>
        <c:lblAlgn val="ctr"/>
        <c:lblOffset val="100"/>
        <c:noMultiLvlLbl val="0"/>
      </c:catAx>
      <c:valAx>
        <c:axId val="-90803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  <c:crossAx val="-664120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AngsanaUPC" panose="02020603050405020304" pitchFamily="18" charset="-34"/>
          <a:cs typeface="AngsanaUPC" panose="02020603050405020304" pitchFamily="18" charset="-34"/>
        </a:defRPr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อัตรา</a:t>
            </a:r>
            <a:r>
              <a:rPr lang="th-TH" sz="2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ความชุกแผลกดทับ รพ ไม่เกิน 500 เตียง ปี 2562-2564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'เทียบเคียงความชุก 62-64'!$B$21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62-64'!$A$22:$A$24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62-64'!$B$22:$B$24</c:f>
              <c:numCache>
                <c:formatCode>General</c:formatCode>
                <c:ptCount val="3"/>
                <c:pt idx="0">
                  <c:v>9.07</c:v>
                </c:pt>
                <c:pt idx="1">
                  <c:v>9.01</c:v>
                </c:pt>
                <c:pt idx="2">
                  <c:v>11.71</c:v>
                </c:pt>
              </c:numCache>
            </c:numRef>
          </c:val>
        </c:ser>
        <c:ser>
          <c:idx val="2"/>
          <c:order val="2"/>
          <c:tx>
            <c:strRef>
              <c:f>'เทียบเคียงความชุก 62-64'!$D$21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62-64'!$A$22:$A$24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62-64'!$D$22:$D$24</c:f>
              <c:numCache>
                <c:formatCode>General</c:formatCode>
                <c:ptCount val="3"/>
                <c:pt idx="0">
                  <c:v>4.08</c:v>
                </c:pt>
                <c:pt idx="1">
                  <c:v>3.25</c:v>
                </c:pt>
                <c:pt idx="2">
                  <c:v>4.4400000000000004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615289792"/>
        <c:axId val="-615282176"/>
      </c:barChart>
      <c:lineChart>
        <c:grouping val="standard"/>
        <c:varyColors val="0"/>
        <c:ser>
          <c:idx val="1"/>
          <c:order val="1"/>
          <c:tx>
            <c:strRef>
              <c:f>'เทียบเคียงความชุก 62-64'!$C$21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62-64'!$A$22:$A$24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62-64'!$C$22:$C$24</c:f>
              <c:numCache>
                <c:formatCode>General</c:formatCode>
                <c:ptCount val="3"/>
                <c:pt idx="0">
                  <c:v>9.07</c:v>
                </c:pt>
                <c:pt idx="1">
                  <c:v>9.01</c:v>
                </c:pt>
                <c:pt idx="2">
                  <c:v>11.71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'เทียบเคียงความชุก 62-64'!$E$21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62-64'!$A$22:$A$24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62-64'!$E$22:$E$24</c:f>
              <c:numCache>
                <c:formatCode>General</c:formatCode>
                <c:ptCount val="3"/>
                <c:pt idx="0">
                  <c:v>4.08</c:v>
                </c:pt>
                <c:pt idx="1">
                  <c:v>3.25</c:v>
                </c:pt>
                <c:pt idx="2">
                  <c:v>4.4400000000000004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615289792"/>
        <c:axId val="-615282176"/>
      </c:lineChart>
      <c:catAx>
        <c:axId val="-61528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82176"/>
        <c:crosses val="autoZero"/>
        <c:auto val="1"/>
        <c:lblAlgn val="ctr"/>
        <c:lblOffset val="100"/>
        <c:noMultiLvlLbl val="0"/>
      </c:catAx>
      <c:valAx>
        <c:axId val="-61528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897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อัตรา</a:t>
            </a:r>
            <a:r>
              <a:rPr lang="th-TH" sz="2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ความชุกแผลกดทับ รพ ไม่เกิน 1</a:t>
            </a:r>
            <a:r>
              <a:rPr lang="th-TH" sz="2400" b="1" i="0" u="none" strike="noStrike" baseline="0" dirty="0">
                <a:effectLst/>
                <a:latin typeface="AngsanaUPC" panose="02020603050405020304" pitchFamily="18" charset="-34"/>
                <a:cs typeface="AngsanaUPC" panose="02020603050405020304" pitchFamily="18" charset="-34"/>
              </a:rPr>
              <a:t>0</a:t>
            </a:r>
            <a:r>
              <a:rPr lang="th-TH" sz="2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00 เตียง ปี 2562-2564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'เทียบเคียงความชุก 62-64'!$B$13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62-64'!$A$14:$A$16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62-64'!$B$14:$B$16</c:f>
              <c:numCache>
                <c:formatCode>General</c:formatCode>
                <c:ptCount val="3"/>
                <c:pt idx="0">
                  <c:v>8.27</c:v>
                </c:pt>
                <c:pt idx="1">
                  <c:v>7.69</c:v>
                </c:pt>
                <c:pt idx="2">
                  <c:v>9.4700000000000006</c:v>
                </c:pt>
              </c:numCache>
            </c:numRef>
          </c:val>
        </c:ser>
        <c:ser>
          <c:idx val="2"/>
          <c:order val="2"/>
          <c:tx>
            <c:strRef>
              <c:f>'เทียบเคียงความชุก 62-64'!$D$13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62-64'!$A$14:$A$16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62-64'!$D$14:$D$16</c:f>
              <c:numCache>
                <c:formatCode>General</c:formatCode>
                <c:ptCount val="3"/>
                <c:pt idx="0">
                  <c:v>3.85</c:v>
                </c:pt>
                <c:pt idx="1">
                  <c:v>4.24</c:v>
                </c:pt>
                <c:pt idx="2">
                  <c:v>4.8600000000000003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615294144"/>
        <c:axId val="-615296320"/>
      </c:barChart>
      <c:lineChart>
        <c:grouping val="standard"/>
        <c:varyColors val="0"/>
        <c:ser>
          <c:idx val="1"/>
          <c:order val="1"/>
          <c:tx>
            <c:strRef>
              <c:f>'เทียบเคียงความชุก 62-64'!$C$13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62-64'!$A$14:$A$16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62-64'!$C$14:$C$16</c:f>
              <c:numCache>
                <c:formatCode>General</c:formatCode>
                <c:ptCount val="3"/>
                <c:pt idx="0">
                  <c:v>8.27</c:v>
                </c:pt>
                <c:pt idx="1">
                  <c:v>7.69</c:v>
                </c:pt>
                <c:pt idx="2">
                  <c:v>9.4700000000000006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'เทียบเคียงความชุก 62-64'!$E$13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6.0816997345122569E-3"/>
                  <c:y val="3.7461771294804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5612748008841929E-3"/>
                  <c:y val="3.2466868455497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0642974535396451E-2"/>
                  <c:y val="4.2456674134111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62-64'!$A$14:$A$16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62-64'!$E$14:$E$16</c:f>
              <c:numCache>
                <c:formatCode>General</c:formatCode>
                <c:ptCount val="3"/>
                <c:pt idx="0">
                  <c:v>3.85</c:v>
                </c:pt>
                <c:pt idx="1">
                  <c:v>4.24</c:v>
                </c:pt>
                <c:pt idx="2">
                  <c:v>4.8600000000000003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615294144"/>
        <c:axId val="-615296320"/>
      </c:lineChart>
      <c:catAx>
        <c:axId val="-6152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96320"/>
        <c:crosses val="autoZero"/>
        <c:auto val="1"/>
        <c:lblAlgn val="ctr"/>
        <c:lblOffset val="100"/>
        <c:noMultiLvlLbl val="0"/>
      </c:catAx>
      <c:valAx>
        <c:axId val="-61529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94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ngsanaUPC" panose="02020603050405020304" pitchFamily="18" charset="-34"/>
                <a:ea typeface="+mn-ea"/>
                <a:cs typeface="AngsanaUPC" panose="02020603050405020304" pitchFamily="18" charset="-34"/>
              </a:defRPr>
            </a:pPr>
            <a:r>
              <a:rPr lang="th-TH" sz="2400" b="1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อัตรา</a:t>
            </a:r>
            <a:r>
              <a:rPr lang="th-TH" sz="2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ความชุกแผลกดทับ รพ ไม่เกิน 1500 เตียง ปี 2562-2564</a:t>
            </a:r>
            <a:endParaRPr lang="en-US" sz="24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c:rich>
      </c:tx>
      <c:layout>
        <c:manualLayout>
          <c:xMode val="edge"/>
          <c:yMode val="edge"/>
          <c:x val="0.18098690047827684"/>
          <c:y val="1.9408051376626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'เทียบเคียงความชุก 62-64'!$B$5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62-64'!$A$6:$A$8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62-64'!$B$6:$B$8</c:f>
              <c:numCache>
                <c:formatCode>General</c:formatCode>
                <c:ptCount val="3"/>
                <c:pt idx="0">
                  <c:v>7.47</c:v>
                </c:pt>
                <c:pt idx="1">
                  <c:v>4.8600000000000003</c:v>
                </c:pt>
                <c:pt idx="2">
                  <c:v>5.29</c:v>
                </c:pt>
              </c:numCache>
            </c:numRef>
          </c:val>
        </c:ser>
        <c:ser>
          <c:idx val="2"/>
          <c:order val="2"/>
          <c:tx>
            <c:strRef>
              <c:f>'เทียบเคียงความชุก 62-64'!$D$5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'เทียบเคียงความชุก 62-64'!$A$6:$A$8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62-64'!$D$6:$D$8</c:f>
              <c:numCache>
                <c:formatCode>General</c:formatCode>
                <c:ptCount val="3"/>
                <c:pt idx="0">
                  <c:v>3.82</c:v>
                </c:pt>
                <c:pt idx="1">
                  <c:v>2.77</c:v>
                </c:pt>
                <c:pt idx="2">
                  <c:v>3.17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615296864"/>
        <c:axId val="-615293600"/>
      </c:barChart>
      <c:lineChart>
        <c:grouping val="standard"/>
        <c:varyColors val="0"/>
        <c:ser>
          <c:idx val="1"/>
          <c:order val="1"/>
          <c:tx>
            <c:strRef>
              <c:f>'เทียบเคียงความชุก 62-64'!$C$5</c:f>
              <c:strCache>
                <c:ptCount val="1"/>
                <c:pt idx="0">
                  <c:v>ความชุกทั้งหมด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'เทียบเคียงความชุก 62-64'!$A$6:$A$8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62-64'!$C$6:$C$8</c:f>
              <c:numCache>
                <c:formatCode>General</c:formatCode>
                <c:ptCount val="3"/>
                <c:pt idx="0">
                  <c:v>7.47</c:v>
                </c:pt>
                <c:pt idx="1">
                  <c:v>4.8600000000000003</c:v>
                </c:pt>
                <c:pt idx="2">
                  <c:v>5.29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'เทียบเคียงความชุก 62-64'!$E$5</c:f>
              <c:strCache>
                <c:ptCount val="1"/>
                <c:pt idx="0">
                  <c:v>ความชุกใน รพ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'เทียบเคียงความชุก 62-64'!$A$6:$A$8</c:f>
              <c:strCache>
                <c:ptCount val="3"/>
                <c:pt idx="0">
                  <c:v>กพ 62</c:v>
                </c:pt>
                <c:pt idx="1">
                  <c:v>กพ 63</c:v>
                </c:pt>
                <c:pt idx="2">
                  <c:v>กพ 64</c:v>
                </c:pt>
              </c:strCache>
            </c:strRef>
          </c:cat>
          <c:val>
            <c:numRef>
              <c:f>'เทียบเคียงความชุก 62-64'!$E$6:$E$8</c:f>
              <c:numCache>
                <c:formatCode>General</c:formatCode>
                <c:ptCount val="3"/>
                <c:pt idx="0">
                  <c:v>3.82</c:v>
                </c:pt>
                <c:pt idx="1">
                  <c:v>2.77</c:v>
                </c:pt>
                <c:pt idx="2">
                  <c:v>3.17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15296864"/>
        <c:axId val="-615293600"/>
      </c:lineChart>
      <c:catAx>
        <c:axId val="-61529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93600"/>
        <c:crosses val="autoZero"/>
        <c:auto val="1"/>
        <c:lblAlgn val="ctr"/>
        <c:lblOffset val="100"/>
        <c:noMultiLvlLbl val="0"/>
      </c:catAx>
      <c:valAx>
        <c:axId val="-61529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-615296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ysDash"/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2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1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36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4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34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0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6895-CF83-4E14-8954-37842F2D6A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07/04/64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5CD3-DE41-47BE-ABF0-26E0B0055742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420889"/>
            <a:ext cx="7772400" cy="1470025"/>
          </a:xfrm>
        </p:spPr>
        <p:txBody>
          <a:bodyPr/>
          <a:lstStyle/>
          <a:p>
            <a:r>
              <a:rPr lang="th-TH" altLang="th-TH" b="1" dirty="0">
                <a:solidFill>
                  <a:schemeClr val="bg1"/>
                </a:solidFill>
              </a:rPr>
              <a:t>เครือข่ายพัฒนาการบริการพยาบาล</a:t>
            </a:r>
            <a:br>
              <a:rPr lang="th-TH" altLang="th-TH" b="1" dirty="0">
                <a:solidFill>
                  <a:schemeClr val="bg1"/>
                </a:solidFill>
              </a:rPr>
            </a:br>
            <a:r>
              <a:rPr lang="th-TH" altLang="th-TH" b="1" dirty="0" smtClean="0">
                <a:solidFill>
                  <a:schemeClr val="bg1"/>
                </a:solidFill>
              </a:rPr>
              <a:t>ตัวชี้วัดการป้องกันการเกิดแผล</a:t>
            </a:r>
            <a:r>
              <a:rPr lang="th-TH" altLang="th-TH" b="1" dirty="0">
                <a:solidFill>
                  <a:schemeClr val="bg1"/>
                </a:solidFill>
              </a:rPr>
              <a:t>กดทับ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797152"/>
            <a:ext cx="6400800" cy="478904"/>
          </a:xfrm>
        </p:spPr>
        <p:txBody>
          <a:bodyPr>
            <a:normAutofit fontScale="92500" lnSpcReduction="20000"/>
          </a:bodyPr>
          <a:lstStyle/>
          <a:p>
            <a:r>
              <a:rPr lang="th-TH" dirty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วันพฤหัสบดีที่ ๒๕ มีนาคม ๒๕๖๔ เวลา ๑๑.๐๐ </a:t>
            </a:r>
            <a:r>
              <a:rPr lang="th-TH" dirty="0" smtClean="0">
                <a:solidFill>
                  <a:schemeClr val="bg1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น.</a:t>
            </a:r>
            <a:endParaRPr lang="en-US" dirty="0">
              <a:solidFill>
                <a:schemeClr val="bg1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3842" y="1597029"/>
            <a:ext cx="2855269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th-TH" b="1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สถิติความชุก ปี 2563-64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5633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รายงานผลความ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ชุกแผลกดทับครั้งที่ ๑/๒๕๖๔</a:t>
            </a:r>
            <a:endParaRPr lang="th-TH" sz="40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27592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โรงพยาบาลระดับ 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 M L</a:t>
            </a: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EC38223C-D407-44A8-9E68-D1549D4892B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57472" y="1597928"/>
          <a:ext cx="8677056" cy="514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1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รายงานผลความ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ชุกแผลกดทับครั้งที่ ๑/๒๕๖๔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โรงพยาบาลระดับ 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 M L</a:t>
            </a: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E948EC6F-152D-4907-8977-FA9C489826C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39064" y="1466920"/>
          <a:ext cx="8921432" cy="5299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E948EC6F-152D-4907-8977-FA9C489826C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91544" y="1466027"/>
          <a:ext cx="7632848" cy="513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412533" y="4077072"/>
            <a:ext cx="6192688" cy="26624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8890000" y="1916832"/>
            <a:ext cx="1368152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prstClr val="white"/>
                </a:solidFill>
              </a:rPr>
              <a:t>เป้าหมายต่ำกว่า </a:t>
            </a:r>
            <a:r>
              <a:rPr lang="th-TH" dirty="0">
                <a:solidFill>
                  <a:prstClr val="white"/>
                </a:solidFill>
              </a:rPr>
              <a:t>5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รายงานผลความ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ชุกแผลกดทับครั้งที่ ๑/๒๕๖๔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โรงพยาบาลระดับ 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 M L</a:t>
            </a: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ECF0A16C-FF41-495D-BD46-15D0140B39F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51032" y="1556792"/>
          <a:ext cx="9147488" cy="513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4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รายงานผลความ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ชุกแผลกดทับครั้งที่ ๑/๒๕๖๔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โรงพยาบาลระดับ 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 M L</a:t>
            </a:r>
            <a:endParaRPr lang="th-TH" sz="2400" b="1" dirty="0">
              <a:solidFill>
                <a:prstClr val="black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1A7A1471-B713-4C89-8710-8FBA7F8C16F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31504" y="1442120"/>
          <a:ext cx="8928992" cy="541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0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เทียบเคียงความ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ทับ ปี ๒๕๖๒-๒๕๖๔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โรงพยาบาลไม่เกิน ๕๐๐ เตียง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207568" y="1458144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9241097" y="2348880"/>
            <a:ext cx="1331640" cy="12241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prstClr val="white"/>
                </a:solidFill>
              </a:rPr>
              <a:t>เป้าหมายต่ำกว่า 5</a:t>
            </a:r>
            <a:endParaRPr lang="en-US" sz="14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43672" y="4149080"/>
            <a:ext cx="6552728" cy="0"/>
          </a:xfrm>
          <a:prstGeom prst="line">
            <a:avLst/>
          </a:prstGeom>
          <a:ln w="571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6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เทียบเคียงความ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ทับ ปี ๒๕๖๒-๒๕๖๔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โรงพยาบาลไม่เกิน ๑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๐๐๐ เตียง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919536" y="1628800"/>
          <a:ext cx="835292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927648" y="3861048"/>
            <a:ext cx="6552728" cy="0"/>
          </a:xfrm>
          <a:prstGeom prst="line">
            <a:avLst/>
          </a:prstGeom>
          <a:ln w="571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9241097" y="2348880"/>
            <a:ext cx="1331640" cy="12241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prstClr val="white"/>
                </a:solidFill>
              </a:rPr>
              <a:t>เป้าหมายต่ำกว่า 5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1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63628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เทียบเคียงความ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ชุกแผลกด</a:t>
            </a:r>
            <a:r>
              <a:rPr lang="th-TH" sz="40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ทับ ปี ๒๕๖๒-๒๕๖๔</a:t>
            </a:r>
            <a:endParaRPr lang="th-TH" sz="40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059021B-4718-4951-BD08-3DA0657EA632}"/>
              </a:ext>
            </a:extLst>
          </p:cNvPr>
          <p:cNvSpPr txBox="1">
            <a:spLocks/>
          </p:cNvSpPr>
          <p:nvPr/>
        </p:nvSpPr>
        <p:spPr>
          <a:xfrm>
            <a:off x="7112000" y="908720"/>
            <a:ext cx="3556000" cy="533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โรงพยาบาลไม่เกิน ๑</a:t>
            </a:r>
            <a:r>
              <a:rPr lang="en-US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,</a:t>
            </a:r>
            <a:r>
              <a:rPr lang="th-TH" sz="2400" b="1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๕๐๐ เตียง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991544" y="1628800"/>
          <a:ext cx="828092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999656" y="3429000"/>
            <a:ext cx="6552728" cy="0"/>
          </a:xfrm>
          <a:prstGeom prst="line">
            <a:avLst/>
          </a:prstGeom>
          <a:ln w="571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Arrow 5"/>
          <p:cNvSpPr/>
          <p:nvPr/>
        </p:nvSpPr>
        <p:spPr>
          <a:xfrm>
            <a:off x="8832304" y="1916832"/>
            <a:ext cx="1331640" cy="12241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dirty="0">
                <a:solidFill>
                  <a:prstClr val="white"/>
                </a:solidFill>
              </a:rPr>
              <a:t>เป้าหมายต่ำกว่า 5</a:t>
            </a:r>
            <a:endParaRPr lang="en-US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Angsana New</vt:lpstr>
      <vt:lpstr>AngsanaUPC</vt:lpstr>
      <vt:lpstr>Arial</vt:lpstr>
      <vt:lpstr>Calibri</vt:lpstr>
      <vt:lpstr>Cordia New</vt:lpstr>
      <vt:lpstr>1_Office Theme</vt:lpstr>
      <vt:lpstr>เครือข่ายพัฒนาการบริการพยาบาล ตัวชี้วัดการป้องกันการเกิดแผลกดทับ</vt:lpstr>
      <vt:lpstr>รายงานผลความชุกแผลกดทับครั้งที่ ๑/๒๕๖๔</vt:lpstr>
      <vt:lpstr>รายงานผลความชุกแผลกดทับครั้งที่ ๑/๒๕๖๔</vt:lpstr>
      <vt:lpstr>รายงานผลความชุกแผลกดทับครั้งที่ ๑/๒๕๖๔</vt:lpstr>
      <vt:lpstr>รายงานผลความชุกแผลกดทับครั้งที่ ๑/๒๕๖๔</vt:lpstr>
      <vt:lpstr>เทียบเคียงความชุกแผลกดทับ ปี ๒๕๖๒-๒๕๖๔</vt:lpstr>
      <vt:lpstr>เทียบเคียงความชุกแผลกดทับ ปี ๒๕๖๒-๒๕๖๔</vt:lpstr>
      <vt:lpstr>เทียบเคียงความชุกแผลกดทับ ปี ๒๕๖๒-๒๕๖๔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เครือข่ายพัฒนาการบริการพยาบาล ตัวชี้วัดการป้องกันการเกิดแผลกดทับ</dc:title>
  <dc:creator>OFM</dc:creator>
  <cp:lastModifiedBy>OFM</cp:lastModifiedBy>
  <cp:revision>2</cp:revision>
  <dcterms:created xsi:type="dcterms:W3CDTF">2021-04-07T01:56:11Z</dcterms:created>
  <dcterms:modified xsi:type="dcterms:W3CDTF">2021-04-07T01:59:10Z</dcterms:modified>
</cp:coreProperties>
</file>